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71" r:id="rId10"/>
    <p:sldId id="272" r:id="rId11"/>
    <p:sldId id="273" r:id="rId12"/>
    <p:sldId id="264" r:id="rId13"/>
    <p:sldId id="265" r:id="rId14"/>
    <p:sldId id="266" r:id="rId15"/>
    <p:sldId id="267" r:id="rId16"/>
    <p:sldId id="268" r:id="rId17"/>
    <p:sldId id="269" r:id="rId18"/>
    <p:sldId id="270" r:id="rId19"/>
    <p:sldId id="275" r:id="rId20"/>
    <p:sldId id="276" r:id="rId21"/>
    <p:sldId id="277" r:id="rId22"/>
    <p:sldId id="278" r:id="rId23"/>
    <p:sldId id="279" r:id="rId24"/>
    <p:sldId id="280" r:id="rId25"/>
    <p:sldId id="281" r:id="rId26"/>
    <p:sldId id="274"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CF54C30-DCD3-4A8A-B7DA-6A64695E08DB}" type="datetimeFigureOut">
              <a:rPr lang="en-US" smtClean="0"/>
              <a:pPr/>
              <a:t>7/29/2023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EA60C9-94DD-4475-9F2C-7A7C61CCC56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F54C30-DCD3-4A8A-B7DA-6A64695E08DB}" type="datetimeFigureOut">
              <a:rPr lang="en-US" smtClean="0"/>
              <a:pPr/>
              <a:t>7/29/2023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EA60C9-94DD-4475-9F2C-7A7C61CCC56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F54C30-DCD3-4A8A-B7DA-6A64695E08DB}" type="datetimeFigureOut">
              <a:rPr lang="en-US" smtClean="0"/>
              <a:pPr/>
              <a:t>7/29/2023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EA60C9-94DD-4475-9F2C-7A7C61CCC56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CF54C30-DCD3-4A8A-B7DA-6A64695E08DB}" type="datetimeFigureOut">
              <a:rPr lang="en-US" smtClean="0"/>
              <a:pPr/>
              <a:t>7/29/2023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EA60C9-94DD-4475-9F2C-7A7C61CCC56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CF54C30-DCD3-4A8A-B7DA-6A64695E08DB}" type="datetimeFigureOut">
              <a:rPr lang="en-US" smtClean="0"/>
              <a:pPr/>
              <a:t>7/29/2023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EA60C9-94DD-4475-9F2C-7A7C61CCC56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CF54C30-DCD3-4A8A-B7DA-6A64695E08DB}" type="datetimeFigureOut">
              <a:rPr lang="en-US" smtClean="0"/>
              <a:pPr/>
              <a:t>7/29/2023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DEA60C9-94DD-4475-9F2C-7A7C61CCC56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F54C30-DCD3-4A8A-B7DA-6A64695E08DB}" type="datetimeFigureOut">
              <a:rPr lang="en-US" smtClean="0"/>
              <a:pPr/>
              <a:t>7/29/2023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DEA60C9-94DD-4475-9F2C-7A7C61CCC56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F54C30-DCD3-4A8A-B7DA-6A64695E08DB}" type="datetimeFigureOut">
              <a:rPr lang="en-US" smtClean="0"/>
              <a:pPr/>
              <a:t>7/29/2023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EA60C9-94DD-4475-9F2C-7A7C61CCC56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F54C30-DCD3-4A8A-B7DA-6A64695E08DB}" type="datetimeFigureOut">
              <a:rPr lang="en-US" smtClean="0"/>
              <a:pPr/>
              <a:t>7/29/2023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EA60C9-94DD-4475-9F2C-7A7C61CCC56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F54C30-DCD3-4A8A-B7DA-6A64695E08DB}" type="datetimeFigureOut">
              <a:rPr lang="en-US" smtClean="0"/>
              <a:pPr/>
              <a:t>7/29/2023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EA60C9-94DD-4475-9F2C-7A7C61CCC56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F54C30-DCD3-4A8A-B7DA-6A64695E08DB}" type="datetimeFigureOut">
              <a:rPr lang="en-US" smtClean="0"/>
              <a:pPr/>
              <a:t>7/29/2023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EA60C9-94DD-4475-9F2C-7A7C61CCC56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F54C30-DCD3-4A8A-B7DA-6A64695E08DB}" type="datetimeFigureOut">
              <a:rPr lang="en-US" smtClean="0"/>
              <a:pPr/>
              <a:t>7/29/2023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EA60C9-94DD-4475-9F2C-7A7C61CCC56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tyonote.com/organizational_goal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hyperlink" Target="https://asq.org/quality-resources/employee-empowerment"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hyperlink" Target="https://asq.org/quality-resources/safety" TargetMode="Externa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s://asq.org/quality-resources/innovation" TargetMode="External"/><Relationship Id="rId2" Type="http://schemas.openxmlformats.org/officeDocument/2006/relationships/hyperlink" Target="https://asq.org/quality-resources/problem-solving"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hyperlink" Target="https://asq.org/quality-resources/leadership" TargetMode="Externa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7200" dirty="0" smtClean="0">
                <a:solidFill>
                  <a:srgbClr val="C00000"/>
                </a:solidFill>
              </a:rPr>
              <a:t>LEADERSHIP </a:t>
            </a:r>
            <a:br>
              <a:rPr lang="en-US" sz="7200" dirty="0" smtClean="0">
                <a:solidFill>
                  <a:srgbClr val="C00000"/>
                </a:solidFill>
              </a:rPr>
            </a:br>
            <a:r>
              <a:rPr lang="en-US" sz="7200" dirty="0" smtClean="0">
                <a:solidFill>
                  <a:srgbClr val="C00000"/>
                </a:solidFill>
              </a:rPr>
              <a:t>&amp; </a:t>
            </a:r>
            <a:br>
              <a:rPr lang="en-US" sz="7200" dirty="0" smtClean="0">
                <a:solidFill>
                  <a:srgbClr val="C00000"/>
                </a:solidFill>
              </a:rPr>
            </a:br>
            <a:r>
              <a:rPr lang="en-US" sz="7200" dirty="0" smtClean="0">
                <a:solidFill>
                  <a:srgbClr val="C00000"/>
                </a:solidFill>
              </a:rPr>
              <a:t>TEAM BUILDING</a:t>
            </a:r>
            <a:endParaRPr lang="en-US" sz="7200" dirty="0">
              <a:solidFill>
                <a:srgbClr val="C00000"/>
              </a:solidFill>
            </a:endParaRPr>
          </a:p>
        </p:txBody>
      </p:sp>
      <p:sp>
        <p:nvSpPr>
          <p:cNvPr id="3" name="Subtitle 2"/>
          <p:cNvSpPr>
            <a:spLocks noGrp="1"/>
          </p:cNvSpPr>
          <p:nvPr>
            <p:ph type="subTitle" idx="1"/>
          </p:nvPr>
        </p:nvSpPr>
        <p:spPr>
          <a:xfrm>
            <a:off x="228600" y="5638800"/>
            <a:ext cx="2590800" cy="533400"/>
          </a:xfrm>
        </p:spPr>
        <p:txBody>
          <a:bodyPr>
            <a:normAutofit fontScale="92500" lnSpcReduction="10000"/>
          </a:bodyPr>
          <a:lstStyle/>
          <a:p>
            <a:r>
              <a:rPr lang="en-US" dirty="0" smtClean="0">
                <a:solidFill>
                  <a:srgbClr val="002060"/>
                </a:solidFill>
              </a:rPr>
              <a:t>:- </a:t>
            </a:r>
            <a:r>
              <a:rPr lang="en-US" dirty="0" err="1" smtClean="0">
                <a:solidFill>
                  <a:srgbClr val="002060"/>
                </a:solidFill>
              </a:rPr>
              <a:t>Manoj</a:t>
            </a:r>
            <a:r>
              <a:rPr lang="en-US" dirty="0" smtClean="0">
                <a:solidFill>
                  <a:srgbClr val="002060"/>
                </a:solidFill>
              </a:rPr>
              <a:t> Kumar</a:t>
            </a:r>
            <a:endParaRPr lang="en-US" dirty="0">
              <a:solidFill>
                <a:srgbClr val="00206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1143000"/>
          </a:xfrm>
        </p:spPr>
        <p:txBody>
          <a:bodyPr/>
          <a:lstStyle/>
          <a:p>
            <a:pPr algn="l"/>
            <a:r>
              <a:rPr lang="en-US" b="1" u="sng" dirty="0"/>
              <a:t>L</a:t>
            </a:r>
            <a:r>
              <a:rPr lang="en-US" b="1" u="sng" dirty="0" smtClean="0"/>
              <a:t>eadership</a:t>
            </a:r>
            <a:endParaRPr lang="en-US" b="1" u="sng" dirty="0"/>
          </a:p>
        </p:txBody>
      </p:sp>
      <p:sp>
        <p:nvSpPr>
          <p:cNvPr id="3" name="Content Placeholder 2"/>
          <p:cNvSpPr>
            <a:spLocks noGrp="1"/>
          </p:cNvSpPr>
          <p:nvPr>
            <p:ph idx="1"/>
          </p:nvPr>
        </p:nvSpPr>
        <p:spPr>
          <a:xfrm>
            <a:off x="381000" y="2286000"/>
            <a:ext cx="8229600" cy="3429000"/>
          </a:xfrm>
        </p:spPr>
        <p:txBody>
          <a:bodyPr>
            <a:normAutofit fontScale="92500" lnSpcReduction="10000"/>
          </a:bodyPr>
          <a:lstStyle/>
          <a:p>
            <a:r>
              <a:rPr lang="en-US" dirty="0"/>
              <a:t>The action of leading a group of people or an </a:t>
            </a:r>
            <a:r>
              <a:rPr lang="en-US" dirty="0" smtClean="0"/>
              <a:t>organization.” </a:t>
            </a:r>
          </a:p>
          <a:p>
            <a:pPr>
              <a:buNone/>
            </a:pPr>
            <a:r>
              <a:rPr lang="en-US" dirty="0" smtClean="0"/>
              <a:t>	:Oxford Dictionary</a:t>
            </a:r>
          </a:p>
          <a:p>
            <a:pPr>
              <a:buNone/>
            </a:pPr>
            <a:endParaRPr lang="en-US" dirty="0" smtClean="0"/>
          </a:p>
          <a:p>
            <a:r>
              <a:rPr lang="en-US" dirty="0" smtClean="0"/>
              <a:t>leadership </a:t>
            </a:r>
            <a:r>
              <a:rPr lang="en-US" dirty="0"/>
              <a:t>is about taking risks and challenging the status quo. Leaders motivate others to achieve something new and better.</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036638"/>
          </a:xfrm>
        </p:spPr>
        <p:txBody>
          <a:bodyPr/>
          <a:lstStyle/>
          <a:p>
            <a:pPr algn="l"/>
            <a:r>
              <a:rPr lang="en-US" dirty="0" smtClean="0"/>
              <a:t>Motivation</a:t>
            </a:r>
            <a:endParaRPr lang="en-US" dirty="0"/>
          </a:p>
        </p:txBody>
      </p:sp>
      <p:sp>
        <p:nvSpPr>
          <p:cNvPr id="3" name="Content Placeholder 2"/>
          <p:cNvSpPr>
            <a:spLocks noGrp="1"/>
          </p:cNvSpPr>
          <p:nvPr>
            <p:ph idx="1"/>
          </p:nvPr>
        </p:nvSpPr>
        <p:spPr/>
        <p:txBody>
          <a:bodyPr>
            <a:normAutofit fontScale="85000" lnSpcReduction="10000"/>
          </a:bodyPr>
          <a:lstStyle/>
          <a:p>
            <a:r>
              <a:rPr lang="en-US" dirty="0"/>
              <a:t>Motivation is the force that leads people to act to achieve their objectives. It is the activators of human behaviors to do something. People are willing to act </a:t>
            </a:r>
            <a:r>
              <a:rPr lang="en-US" dirty="0" smtClean="0"/>
              <a:t>because </a:t>
            </a:r>
            <a:r>
              <a:rPr lang="en-US" dirty="0"/>
              <a:t>they are motivated toward their goals. The driver of their actions may be money need, success need, position need, and their best potentiality</a:t>
            </a:r>
            <a:r>
              <a:rPr lang="en-US" dirty="0" smtClean="0"/>
              <a:t>.</a:t>
            </a:r>
          </a:p>
          <a:p>
            <a:endParaRPr lang="en-US" dirty="0"/>
          </a:p>
          <a:p>
            <a:r>
              <a:rPr lang="en-US" dirty="0"/>
              <a:t>Motivation is the art of inspiring and encouraging subordinates or people to do work effectively so that both</a:t>
            </a:r>
            <a:r>
              <a:rPr lang="en-US" b="1" u="sng" dirty="0">
                <a:solidFill>
                  <a:srgbClr val="002060"/>
                </a:solidFill>
              </a:rPr>
              <a:t> </a:t>
            </a:r>
            <a:r>
              <a:rPr lang="en-US" b="1" u="sng" dirty="0">
                <a:solidFill>
                  <a:srgbClr val="002060"/>
                </a:solidFill>
                <a:hlinkClick r:id="rId2"/>
              </a:rPr>
              <a:t>organizational and individual goals</a:t>
            </a:r>
            <a:r>
              <a:rPr lang="en-US" b="1" u="sng" dirty="0">
                <a:solidFill>
                  <a:srgbClr val="002060"/>
                </a:solidFill>
              </a:rPr>
              <a:t> can be achieved</a:t>
            </a:r>
            <a:r>
              <a:rPr lang="en-US" b="1" u="sng" dirty="0" smtClean="0">
                <a:solidFill>
                  <a:srgbClr val="002060"/>
                </a:solidFill>
              </a:rPr>
              <a:t>.</a:t>
            </a:r>
          </a:p>
          <a:p>
            <a:endParaRPr lang="en-US" dirty="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1676400"/>
            <a:ext cx="8077200" cy="3477875"/>
          </a:xfrm>
          <a:prstGeom prst="rect">
            <a:avLst/>
          </a:prstGeom>
        </p:spPr>
        <p:txBody>
          <a:bodyPr wrap="square">
            <a:spAutoFit/>
          </a:bodyPr>
          <a:lstStyle/>
          <a:p>
            <a:r>
              <a:rPr lang="en-US" sz="4400" dirty="0" smtClean="0"/>
              <a:t>The phrase motivation is derived from the word </a:t>
            </a:r>
            <a:r>
              <a:rPr lang="en-US" sz="4400" b="1" dirty="0" smtClean="0"/>
              <a:t>‘motive’. </a:t>
            </a:r>
            <a:r>
              <a:rPr lang="en-US" sz="4400" dirty="0" smtClean="0"/>
              <a:t>As a </a:t>
            </a:r>
            <a:r>
              <a:rPr lang="en-US" sz="4400" b="1" dirty="0" smtClean="0"/>
              <a:t>noun</a:t>
            </a:r>
            <a:r>
              <a:rPr lang="en-US" sz="4400" dirty="0" smtClean="0"/>
              <a:t> motive means an objective and as a </a:t>
            </a:r>
            <a:r>
              <a:rPr lang="en-US" sz="4400" b="1" dirty="0" smtClean="0"/>
              <a:t>verb</a:t>
            </a:r>
            <a:r>
              <a:rPr lang="en-US" sz="4400" dirty="0" smtClean="0"/>
              <a:t> motive means moving into action.</a:t>
            </a:r>
            <a:endParaRPr lang="en-US" sz="4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696200" cy="1143000"/>
          </a:xfrm>
        </p:spPr>
        <p:txBody>
          <a:bodyPr/>
          <a:lstStyle/>
          <a:p>
            <a:pPr algn="l"/>
            <a:r>
              <a:rPr lang="en-US" dirty="0" smtClean="0">
                <a:solidFill>
                  <a:srgbClr val="002060"/>
                </a:solidFill>
              </a:rPr>
              <a:t>Leadershi</a:t>
            </a:r>
            <a:r>
              <a:rPr lang="en-US" dirty="0" smtClean="0"/>
              <a:t>p</a:t>
            </a:r>
            <a:endParaRPr lang="en-US" dirty="0"/>
          </a:p>
        </p:txBody>
      </p:sp>
      <p:sp>
        <p:nvSpPr>
          <p:cNvPr id="3" name="Content Placeholder 2"/>
          <p:cNvSpPr>
            <a:spLocks noGrp="1"/>
          </p:cNvSpPr>
          <p:nvPr>
            <p:ph idx="1"/>
          </p:nvPr>
        </p:nvSpPr>
        <p:spPr>
          <a:xfrm>
            <a:off x="457200" y="1600201"/>
            <a:ext cx="8229600" cy="3048000"/>
          </a:xfrm>
        </p:spPr>
        <p:txBody>
          <a:bodyPr>
            <a:normAutofit/>
          </a:bodyPr>
          <a:lstStyle/>
          <a:p>
            <a:pPr>
              <a:buNone/>
            </a:pPr>
            <a:r>
              <a:rPr lang="en-US" sz="4800" dirty="0" smtClean="0">
                <a:solidFill>
                  <a:srgbClr val="C00000"/>
                </a:solidFill>
              </a:rPr>
              <a:t>   </a:t>
            </a:r>
            <a:r>
              <a:rPr lang="en-US" sz="6600" b="1" dirty="0" smtClean="0">
                <a:solidFill>
                  <a:srgbClr val="C00000"/>
                </a:solidFill>
              </a:rPr>
              <a:t>Leadership</a:t>
            </a:r>
            <a:r>
              <a:rPr lang="en-US" sz="4000" dirty="0" smtClean="0">
                <a:solidFill>
                  <a:srgbClr val="C00000"/>
                </a:solidFill>
              </a:rPr>
              <a:t> is </a:t>
            </a:r>
            <a:r>
              <a:rPr lang="en-US" sz="4000" b="1" u="sng" dirty="0" smtClean="0">
                <a:solidFill>
                  <a:srgbClr val="C00000"/>
                </a:solidFill>
              </a:rPr>
              <a:t>Influence</a:t>
            </a:r>
            <a:r>
              <a:rPr lang="en-US" sz="4000" dirty="0" smtClean="0">
                <a:solidFill>
                  <a:srgbClr val="C00000"/>
                </a:solidFill>
              </a:rPr>
              <a:t> of </a:t>
            </a:r>
            <a:r>
              <a:rPr lang="en-US" sz="4000" b="1" u="sng" dirty="0" smtClean="0">
                <a:solidFill>
                  <a:srgbClr val="C00000"/>
                </a:solidFill>
              </a:rPr>
              <a:t>Personal Power </a:t>
            </a:r>
            <a:r>
              <a:rPr lang="en-US" sz="4000" dirty="0" smtClean="0">
                <a:solidFill>
                  <a:srgbClr val="C00000"/>
                </a:solidFill>
              </a:rPr>
              <a:t>to create </a:t>
            </a:r>
            <a:r>
              <a:rPr lang="en-US" sz="4000" b="1" u="sng" dirty="0" err="1" smtClean="0">
                <a:solidFill>
                  <a:srgbClr val="C00000"/>
                </a:solidFill>
              </a:rPr>
              <a:t>progresively</a:t>
            </a:r>
            <a:r>
              <a:rPr lang="en-US" sz="4000" b="1" u="sng" dirty="0" smtClean="0">
                <a:solidFill>
                  <a:srgbClr val="C00000"/>
                </a:solidFill>
              </a:rPr>
              <a:t> Advancing </a:t>
            </a:r>
            <a:r>
              <a:rPr lang="en-US" sz="4000" b="1" dirty="0" smtClean="0">
                <a:solidFill>
                  <a:srgbClr val="C00000"/>
                </a:solidFill>
              </a:rPr>
              <a:t>,</a:t>
            </a:r>
            <a:r>
              <a:rPr lang="en-US" sz="4000" b="1" u="sng" dirty="0" smtClean="0">
                <a:solidFill>
                  <a:srgbClr val="C00000"/>
                </a:solidFill>
              </a:rPr>
              <a:t>Community</a:t>
            </a:r>
            <a:r>
              <a:rPr lang="en-US" sz="4000" dirty="0" smtClean="0">
                <a:solidFill>
                  <a:srgbClr val="C00000"/>
                </a:solidFill>
              </a:rPr>
              <a:t> towards </a:t>
            </a:r>
            <a:r>
              <a:rPr lang="en-US" sz="4000" b="1" u="sng" dirty="0" smtClean="0">
                <a:solidFill>
                  <a:srgbClr val="C00000"/>
                </a:solidFill>
              </a:rPr>
              <a:t>common Goal</a:t>
            </a:r>
            <a:endParaRPr lang="en-US" sz="4000" b="1" u="sng" dirty="0">
              <a:solidFill>
                <a:srgbClr val="C0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228600"/>
            <a:ext cx="4953000" cy="411162"/>
          </a:xfrm>
        </p:spPr>
        <p:txBody>
          <a:bodyPr>
            <a:noAutofit/>
          </a:bodyPr>
          <a:lstStyle/>
          <a:p>
            <a:pPr algn="l"/>
            <a:r>
              <a:rPr lang="en-US" sz="3200" dirty="0" smtClean="0">
                <a:solidFill>
                  <a:srgbClr val="002060"/>
                </a:solidFill>
              </a:rPr>
              <a:t>Top 10 Leadership Qualities</a:t>
            </a:r>
            <a:endParaRPr lang="en-US" sz="3200" dirty="0">
              <a:solidFill>
                <a:srgbClr val="002060"/>
              </a:solidFill>
            </a:endParaRPr>
          </a:p>
        </p:txBody>
      </p:sp>
      <p:sp>
        <p:nvSpPr>
          <p:cNvPr id="3" name="Content Placeholder 2"/>
          <p:cNvSpPr>
            <a:spLocks noGrp="1"/>
          </p:cNvSpPr>
          <p:nvPr>
            <p:ph idx="1"/>
          </p:nvPr>
        </p:nvSpPr>
        <p:spPr>
          <a:xfrm>
            <a:off x="2133600" y="1066800"/>
            <a:ext cx="5029200" cy="5059363"/>
          </a:xfrm>
        </p:spPr>
        <p:txBody>
          <a:bodyPr>
            <a:normAutofit fontScale="92500" lnSpcReduction="10000"/>
          </a:bodyPr>
          <a:lstStyle/>
          <a:p>
            <a:pPr algn="just"/>
            <a:r>
              <a:rPr lang="en-US" dirty="0" smtClean="0">
                <a:solidFill>
                  <a:srgbClr val="C00000"/>
                </a:solidFill>
              </a:rPr>
              <a:t>Confidence </a:t>
            </a:r>
            <a:r>
              <a:rPr lang="en-US" dirty="0">
                <a:solidFill>
                  <a:srgbClr val="C00000"/>
                </a:solidFill>
              </a:rPr>
              <a:t>&amp;</a:t>
            </a:r>
            <a:r>
              <a:rPr lang="en-US" dirty="0" smtClean="0">
                <a:solidFill>
                  <a:srgbClr val="C00000"/>
                </a:solidFill>
              </a:rPr>
              <a:t> Courage</a:t>
            </a:r>
          </a:p>
          <a:p>
            <a:pPr algn="just"/>
            <a:r>
              <a:rPr lang="en-US" dirty="0" smtClean="0">
                <a:solidFill>
                  <a:srgbClr val="C00000"/>
                </a:solidFill>
              </a:rPr>
              <a:t>Communication</a:t>
            </a:r>
          </a:p>
          <a:p>
            <a:pPr algn="just"/>
            <a:r>
              <a:rPr lang="en-US" dirty="0" smtClean="0">
                <a:solidFill>
                  <a:srgbClr val="C00000"/>
                </a:solidFill>
              </a:rPr>
              <a:t>Accountability </a:t>
            </a:r>
          </a:p>
          <a:p>
            <a:pPr algn="just"/>
            <a:r>
              <a:rPr lang="en-US" dirty="0" smtClean="0">
                <a:solidFill>
                  <a:srgbClr val="C00000"/>
                </a:solidFill>
              </a:rPr>
              <a:t>Trust</a:t>
            </a:r>
          </a:p>
          <a:p>
            <a:pPr algn="just"/>
            <a:r>
              <a:rPr lang="en-US" dirty="0" smtClean="0">
                <a:solidFill>
                  <a:srgbClr val="C00000"/>
                </a:solidFill>
              </a:rPr>
              <a:t>Self Awareness</a:t>
            </a:r>
          </a:p>
          <a:p>
            <a:pPr algn="just"/>
            <a:r>
              <a:rPr lang="en-US" dirty="0" smtClean="0">
                <a:solidFill>
                  <a:srgbClr val="C00000"/>
                </a:solidFill>
              </a:rPr>
              <a:t>Vision</a:t>
            </a:r>
          </a:p>
          <a:p>
            <a:pPr algn="just"/>
            <a:r>
              <a:rPr lang="en-US" dirty="0" smtClean="0">
                <a:solidFill>
                  <a:srgbClr val="C00000"/>
                </a:solidFill>
              </a:rPr>
              <a:t>Innovation</a:t>
            </a:r>
          </a:p>
          <a:p>
            <a:pPr algn="just"/>
            <a:r>
              <a:rPr lang="en-US" dirty="0" smtClean="0">
                <a:solidFill>
                  <a:srgbClr val="C00000"/>
                </a:solidFill>
              </a:rPr>
              <a:t>Focused  </a:t>
            </a:r>
          </a:p>
          <a:p>
            <a:pPr algn="just"/>
            <a:r>
              <a:rPr lang="en-US" dirty="0" smtClean="0">
                <a:solidFill>
                  <a:srgbClr val="C00000"/>
                </a:solidFill>
              </a:rPr>
              <a:t>Passion</a:t>
            </a:r>
          </a:p>
          <a:p>
            <a:pPr algn="just"/>
            <a:r>
              <a:rPr lang="en-US" dirty="0" smtClean="0">
                <a:solidFill>
                  <a:srgbClr val="C00000"/>
                </a:solidFill>
              </a:rPr>
              <a:t>Good Lerner</a:t>
            </a:r>
          </a:p>
          <a:p>
            <a:endParaRPr lang="en-US"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295400"/>
            <a:ext cx="8229600" cy="4876800"/>
          </a:xfrm>
        </p:spPr>
        <p:txBody>
          <a:bodyPr>
            <a:normAutofit fontScale="90000"/>
          </a:bodyPr>
          <a:lstStyle/>
          <a:p>
            <a:pPr algn="l"/>
            <a:r>
              <a:rPr lang="en-US" sz="8000" dirty="0" smtClean="0"/>
              <a:t>Leadership</a:t>
            </a:r>
            <a:r>
              <a:rPr lang="en-US" dirty="0" smtClean="0"/>
              <a:t> qualities can all be </a:t>
            </a:r>
            <a:r>
              <a:rPr lang="en-US" b="1" dirty="0" smtClean="0"/>
              <a:t>learned</a:t>
            </a:r>
            <a:r>
              <a:rPr lang="en-US" dirty="0" smtClean="0"/>
              <a:t>. </a:t>
            </a:r>
            <a:br>
              <a:rPr lang="en-US" dirty="0" smtClean="0"/>
            </a:br>
            <a:r>
              <a:rPr lang="en-US" dirty="0" smtClean="0"/>
              <a:t/>
            </a:r>
            <a:br>
              <a:rPr lang="en-US" dirty="0" smtClean="0"/>
            </a:br>
            <a:r>
              <a:rPr lang="en-US" dirty="0" smtClean="0"/>
              <a:t>We  highlights those skills you might already have, alongside some shortcomings that you can address on your way to successful leadership.</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Servant Leadership</a:t>
            </a:r>
            <a:endParaRPr lang="en-US" u="sng" dirty="0"/>
          </a:p>
        </p:txBody>
      </p:sp>
      <p:sp>
        <p:nvSpPr>
          <p:cNvPr id="3" name="Content Placeholder 2"/>
          <p:cNvSpPr>
            <a:spLocks noGrp="1"/>
          </p:cNvSpPr>
          <p:nvPr>
            <p:ph idx="1"/>
          </p:nvPr>
        </p:nvSpPr>
        <p:spPr/>
        <p:txBody>
          <a:bodyPr>
            <a:normAutofit/>
          </a:bodyPr>
          <a:lstStyle/>
          <a:p>
            <a:r>
              <a:rPr lang="en-US" sz="2000" b="1" dirty="0" smtClean="0"/>
              <a:t>Servant Leadership is a non-traditional leadership philosophy, embedded in a set of behaviors and practices that place the primary emphasis on the well-being of those being served.</a:t>
            </a:r>
          </a:p>
          <a:p>
            <a:endParaRPr lang="en-US" sz="2000" b="1" dirty="0" smtClean="0"/>
          </a:p>
          <a:p>
            <a:r>
              <a:rPr lang="en-US" sz="2000" dirty="0" smtClean="0"/>
              <a:t>A servant-leader </a:t>
            </a:r>
            <a:r>
              <a:rPr lang="en-US" sz="2000" b="1" dirty="0" smtClean="0"/>
              <a:t>focuses primarily </a:t>
            </a:r>
            <a:r>
              <a:rPr lang="en-US" sz="2000" dirty="0" smtClean="0"/>
              <a:t>on the growth and well-being of </a:t>
            </a:r>
            <a:r>
              <a:rPr lang="en-US" sz="2000" b="1" dirty="0" smtClean="0"/>
              <a:t>people and the communities to which they belong</a:t>
            </a:r>
            <a:r>
              <a:rPr lang="en-US" sz="2000" dirty="0" smtClean="0"/>
              <a:t>. </a:t>
            </a:r>
          </a:p>
          <a:p>
            <a:endParaRPr lang="en-US" sz="2000" dirty="0" smtClean="0"/>
          </a:p>
          <a:p>
            <a:r>
              <a:rPr lang="en-US" sz="2000" dirty="0" smtClean="0"/>
              <a:t>While </a:t>
            </a:r>
            <a:r>
              <a:rPr lang="en-US" sz="2000" b="1" dirty="0" smtClean="0"/>
              <a:t>traditional leadership </a:t>
            </a:r>
            <a:r>
              <a:rPr lang="en-US" sz="2000" dirty="0" smtClean="0"/>
              <a:t>generally involves the accumulation and exercise of power by one at the </a:t>
            </a:r>
            <a:r>
              <a:rPr lang="en-US" sz="2000" b="1" dirty="0" smtClean="0"/>
              <a:t>“top of the pyramid,” </a:t>
            </a:r>
            <a:r>
              <a:rPr lang="en-US" sz="2000" dirty="0" smtClean="0"/>
              <a:t>servant leadership is different. </a:t>
            </a:r>
          </a:p>
          <a:p>
            <a:endParaRPr lang="en-US" sz="2000" dirty="0" smtClean="0"/>
          </a:p>
          <a:p>
            <a:r>
              <a:rPr lang="en-US" sz="2000" b="1" dirty="0" smtClean="0"/>
              <a:t>The servant-leader shares power, puts the needs of others first and helps people develop and perform as highly as possible</a:t>
            </a:r>
            <a:r>
              <a:rPr lang="en-US" sz="2000" dirty="0" smtClean="0"/>
              <a:t>.</a:t>
            </a:r>
            <a:endParaRPr lang="en-US"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is a Team?</a:t>
            </a:r>
            <a:br>
              <a:rPr lang="en-US" b="1" dirty="0" smtClean="0"/>
            </a:br>
            <a:endParaRPr lang="en-US" dirty="0"/>
          </a:p>
        </p:txBody>
      </p:sp>
      <p:sp>
        <p:nvSpPr>
          <p:cNvPr id="3" name="Content Placeholder 2"/>
          <p:cNvSpPr>
            <a:spLocks noGrp="1"/>
          </p:cNvSpPr>
          <p:nvPr>
            <p:ph idx="1"/>
          </p:nvPr>
        </p:nvSpPr>
        <p:spPr>
          <a:xfrm>
            <a:off x="228600" y="1371600"/>
            <a:ext cx="8610600" cy="4800600"/>
          </a:xfrm>
        </p:spPr>
        <p:txBody>
          <a:bodyPr>
            <a:normAutofit fontScale="25000" lnSpcReduction="20000"/>
          </a:bodyPr>
          <a:lstStyle/>
          <a:p>
            <a:r>
              <a:rPr lang="en-US" sz="11200" dirty="0" smtClean="0"/>
              <a:t>A team is defined as a group of people who perform interdependent tasks to work toward accomplishing a common mission or specific objective.</a:t>
            </a:r>
          </a:p>
          <a:p>
            <a:endParaRPr lang="en-US" sz="11200" dirty="0" smtClean="0"/>
          </a:p>
          <a:p>
            <a:r>
              <a:rPr lang="en-US" sz="11200" dirty="0" smtClean="0"/>
              <a:t>An organization with many teams requires careful alignment. As teams and individuals link with other teams, the principles of developing understanding and trust will apply, but the structure will get more complex .Understanding the many interrelationships that exist between organizational units and processes, and the impact of these relationships on quality, productivity, and cost, makes the value of teams apparent.</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Team?</a:t>
            </a:r>
            <a:endParaRPr lang="en-US" dirty="0"/>
          </a:p>
        </p:txBody>
      </p:sp>
      <p:sp>
        <p:nvSpPr>
          <p:cNvPr id="3" name="Content Placeholder 2"/>
          <p:cNvSpPr>
            <a:spLocks noGrp="1"/>
          </p:cNvSpPr>
          <p:nvPr>
            <p:ph idx="1"/>
          </p:nvPr>
        </p:nvSpPr>
        <p:spPr>
          <a:xfrm>
            <a:off x="457200" y="1600201"/>
            <a:ext cx="8229600" cy="3429000"/>
          </a:xfrm>
        </p:spPr>
        <p:txBody>
          <a:bodyPr>
            <a:normAutofit/>
          </a:bodyPr>
          <a:lstStyle/>
          <a:p>
            <a:r>
              <a:rPr lang="en-US" sz="4800" dirty="0" smtClean="0"/>
              <a:t>A Team Is a group of people with complementary </a:t>
            </a:r>
          </a:p>
          <a:p>
            <a:pPr>
              <a:buNone/>
            </a:pPr>
            <a:r>
              <a:rPr lang="en-US" sz="4800" dirty="0" smtClean="0"/>
              <a:t>	Skill towards common Goal</a:t>
            </a:r>
            <a:endParaRPr lang="en-US" sz="4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Organization with many teams</a:t>
            </a:r>
            <a:endParaRPr lang="en-US" u="sng" dirty="0"/>
          </a:p>
        </p:txBody>
      </p:sp>
      <p:sp>
        <p:nvSpPr>
          <p:cNvPr id="3" name="Content Placeholder 2"/>
          <p:cNvSpPr>
            <a:spLocks noGrp="1"/>
          </p:cNvSpPr>
          <p:nvPr>
            <p:ph idx="1"/>
          </p:nvPr>
        </p:nvSpPr>
        <p:spPr/>
        <p:txBody>
          <a:bodyPr>
            <a:normAutofit fontScale="32500" lnSpcReduction="20000"/>
          </a:bodyPr>
          <a:lstStyle/>
          <a:p>
            <a:pPr>
              <a:buNone/>
            </a:pPr>
            <a:r>
              <a:rPr lang="en-US" sz="9600" dirty="0" smtClean="0"/>
              <a:t>	An organization with </a:t>
            </a:r>
            <a:r>
              <a:rPr lang="en-US" sz="9600" b="1" dirty="0" smtClean="0"/>
              <a:t>many teams </a:t>
            </a:r>
            <a:r>
              <a:rPr lang="en-US" sz="9600" dirty="0" smtClean="0"/>
              <a:t>requires careful alignment. As teams and individuals link with other teams,</a:t>
            </a:r>
          </a:p>
          <a:p>
            <a:pPr>
              <a:buNone/>
            </a:pPr>
            <a:r>
              <a:rPr lang="en-US" sz="9600" dirty="0" smtClean="0"/>
              <a:t>	the principles of </a:t>
            </a:r>
            <a:r>
              <a:rPr lang="en-US" sz="9600" b="1" dirty="0" smtClean="0"/>
              <a:t>developing understanding and trust</a:t>
            </a:r>
            <a:r>
              <a:rPr lang="en-US" sz="9600" dirty="0" smtClean="0"/>
              <a:t> will apply, but the structure will get more complex .</a:t>
            </a:r>
          </a:p>
          <a:p>
            <a:pPr>
              <a:buNone/>
            </a:pPr>
            <a:r>
              <a:rPr lang="en-US" sz="9600" dirty="0" smtClean="0"/>
              <a:t>	Understanding the many interrelationships that exist between organizational units and processes, and the </a:t>
            </a:r>
            <a:r>
              <a:rPr lang="en-US" sz="9600" b="1" dirty="0" smtClean="0"/>
              <a:t>impact of these relationships </a:t>
            </a:r>
            <a:r>
              <a:rPr lang="en-US" sz="9600" dirty="0" smtClean="0"/>
              <a:t>on </a:t>
            </a:r>
            <a:r>
              <a:rPr lang="en-US" sz="9600" b="1" dirty="0" smtClean="0"/>
              <a:t>quality, productivity, and cost, </a:t>
            </a:r>
            <a:r>
              <a:rPr lang="en-US" sz="9600" dirty="0" smtClean="0"/>
              <a:t>makes the</a:t>
            </a:r>
            <a:r>
              <a:rPr lang="en-US" sz="9600" b="1" dirty="0" smtClean="0"/>
              <a:t> value of teams apparent.</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458200" cy="838200"/>
          </a:xfrm>
        </p:spPr>
        <p:txBody>
          <a:bodyPr>
            <a:normAutofit fontScale="90000"/>
          </a:bodyPr>
          <a:lstStyle/>
          <a:p>
            <a:r>
              <a:rPr lang="en-US" b="1" u="sng" dirty="0" smtClean="0">
                <a:solidFill>
                  <a:srgbClr val="002060"/>
                </a:solidFill>
              </a:rPr>
              <a:t>Stages of Team Development</a:t>
            </a:r>
            <a:r>
              <a:rPr lang="en-US" b="1" u="sng" dirty="0" smtClean="0"/>
              <a:t/>
            </a:r>
            <a:br>
              <a:rPr lang="en-US" b="1" u="sng" dirty="0" smtClean="0"/>
            </a:br>
            <a:endParaRPr lang="en-US" u="sng" dirty="0"/>
          </a:p>
        </p:txBody>
      </p:sp>
      <p:sp>
        <p:nvSpPr>
          <p:cNvPr id="3" name="Content Placeholder 2"/>
          <p:cNvSpPr>
            <a:spLocks noGrp="1"/>
          </p:cNvSpPr>
          <p:nvPr>
            <p:ph idx="1"/>
          </p:nvPr>
        </p:nvSpPr>
        <p:spPr>
          <a:xfrm>
            <a:off x="457200" y="990600"/>
            <a:ext cx="8229600" cy="5181600"/>
          </a:xfrm>
        </p:spPr>
        <p:txBody>
          <a:bodyPr>
            <a:normAutofit fontScale="92500" lnSpcReduction="20000"/>
          </a:bodyPr>
          <a:lstStyle/>
          <a:p>
            <a:pPr>
              <a:buNone/>
            </a:pPr>
            <a:endParaRPr lang="en-US" b="1" dirty="0" smtClean="0"/>
          </a:p>
          <a:p>
            <a:r>
              <a:rPr lang="en-US" dirty="0" smtClean="0">
                <a:solidFill>
                  <a:srgbClr val="002060"/>
                </a:solidFill>
              </a:rPr>
              <a:t>The process of learning to work together effectively is known as team development. Research has shown that teams go through definitive stages during development. </a:t>
            </a:r>
            <a:r>
              <a:rPr lang="en-US" sz="5200" b="1" dirty="0" smtClean="0">
                <a:solidFill>
                  <a:srgbClr val="002060"/>
                </a:solidFill>
              </a:rPr>
              <a:t>Bruce </a:t>
            </a:r>
            <a:r>
              <a:rPr lang="en-US" sz="5200" b="1" dirty="0" err="1" smtClean="0">
                <a:solidFill>
                  <a:srgbClr val="002060"/>
                </a:solidFill>
              </a:rPr>
              <a:t>Tuckman</a:t>
            </a:r>
            <a:r>
              <a:rPr lang="en-US" sz="5200" b="1" dirty="0" smtClean="0">
                <a:solidFill>
                  <a:srgbClr val="002060"/>
                </a:solidFill>
              </a:rPr>
              <a:t>, an educational psychologist, </a:t>
            </a:r>
            <a:r>
              <a:rPr lang="en-US" dirty="0" smtClean="0">
                <a:solidFill>
                  <a:srgbClr val="002060"/>
                </a:solidFill>
              </a:rPr>
              <a:t>identified a five-stage development process that most teams follow to become high performing. He called the stages: </a:t>
            </a:r>
            <a:r>
              <a:rPr lang="en-US" sz="4200" b="1" dirty="0" smtClean="0">
                <a:solidFill>
                  <a:srgbClr val="002060"/>
                </a:solidFill>
              </a:rPr>
              <a:t>forming,  storming,  </a:t>
            </a:r>
            <a:r>
              <a:rPr lang="en-US" sz="4200" b="1" dirty="0" err="1" smtClean="0">
                <a:solidFill>
                  <a:srgbClr val="002060"/>
                </a:solidFill>
              </a:rPr>
              <a:t>norming</a:t>
            </a:r>
            <a:r>
              <a:rPr lang="en-US" sz="4200" b="1" dirty="0" smtClean="0">
                <a:solidFill>
                  <a:srgbClr val="002060"/>
                </a:solidFill>
              </a:rPr>
              <a:t>, performing, and  adjourning.</a:t>
            </a:r>
            <a:r>
              <a:rPr lang="en-US" dirty="0" smtClean="0">
                <a:solidFill>
                  <a:srgbClr val="002060"/>
                </a:solidFill>
              </a:rPr>
              <a:t>.</a:t>
            </a:r>
            <a:endParaRPr lang="en-US" dirty="0">
              <a:solidFill>
                <a:srgbClr val="00206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five stages of team development in a graph: forming, storming, norming, performing, and adjourning."/>
          <p:cNvPicPr>
            <a:picLocks noChangeAspect="1" noChangeArrowheads="1"/>
          </p:cNvPicPr>
          <p:nvPr/>
        </p:nvPicPr>
        <p:blipFill>
          <a:blip r:embed="rId2"/>
          <a:srcRect/>
          <a:stretch>
            <a:fillRect/>
          </a:stretch>
        </p:blipFill>
        <p:spPr bwMode="auto">
          <a:xfrm>
            <a:off x="304800" y="762000"/>
            <a:ext cx="7881058" cy="4704858"/>
          </a:xfrm>
          <a:prstGeom prst="rect">
            <a:avLst/>
          </a:prstGeom>
          <a:noFill/>
        </p:spPr>
      </p:pic>
      <p:sp>
        <p:nvSpPr>
          <p:cNvPr id="3" name="Rectangle 2"/>
          <p:cNvSpPr/>
          <p:nvPr/>
        </p:nvSpPr>
        <p:spPr>
          <a:xfrm>
            <a:off x="228600" y="5638800"/>
            <a:ext cx="7848600" cy="369332"/>
          </a:xfrm>
          <a:prstGeom prst="rect">
            <a:avLst/>
          </a:prstGeom>
        </p:spPr>
        <p:txBody>
          <a:bodyPr wrap="square">
            <a:spAutoFit/>
          </a:bodyPr>
          <a:lstStyle/>
          <a:p>
            <a:r>
              <a:rPr lang="en-US" b="1" dirty="0" smtClean="0"/>
              <a:t>Most high-performing teams go through  this five stages of team development.</a:t>
            </a:r>
            <a:endParaRPr lang="en-US"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990600"/>
            <a:ext cx="8305800" cy="4832092"/>
          </a:xfrm>
          <a:prstGeom prst="rect">
            <a:avLst/>
          </a:prstGeom>
        </p:spPr>
        <p:txBody>
          <a:bodyPr wrap="square">
            <a:spAutoFit/>
          </a:bodyPr>
          <a:lstStyle/>
          <a:p>
            <a:r>
              <a:rPr lang="en-US" sz="2800" b="1" dirty="0" smtClean="0"/>
              <a:t>Forming stage</a:t>
            </a:r>
          </a:p>
          <a:p>
            <a:endParaRPr lang="en-US" sz="2800" dirty="0" smtClean="0"/>
          </a:p>
          <a:p>
            <a:r>
              <a:rPr lang="en-US" sz="2800" dirty="0" smtClean="0"/>
              <a:t>The forming stage involves a period of orientation and getting acquainted. Uncertainty is high during this stage, and people are looking for leadership and authority. A member who asserts authority or is knowledgeable may be looked to take control. Team members are asking such questions as “What does the team offer me?” “What is expected of me?” “Will I fit in?” Most interactions are social as members get to know each other.</a:t>
            </a:r>
            <a:endParaRPr lang="en-US"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1028343"/>
            <a:ext cx="8077200" cy="5201424"/>
          </a:xfrm>
          <a:prstGeom prst="rect">
            <a:avLst/>
          </a:prstGeom>
        </p:spPr>
        <p:txBody>
          <a:bodyPr wrap="square">
            <a:spAutoFit/>
          </a:bodyPr>
          <a:lstStyle/>
          <a:p>
            <a:r>
              <a:rPr lang="en-US" sz="4400" b="1" dirty="0" smtClean="0"/>
              <a:t>Storming stage</a:t>
            </a:r>
          </a:p>
          <a:p>
            <a:endParaRPr lang="en-US" sz="2400" b="1" dirty="0" smtClean="0"/>
          </a:p>
          <a:p>
            <a:r>
              <a:rPr lang="en-US" sz="2400" dirty="0" smtClean="0"/>
              <a:t>The storming stage is the most difficult and critical stage to pass through. It is a period marked by conflict and competition as individual personalities emerge. Team performance may actually decrease in this stage because energy is put into unproductive activities. Members may disagree on team goals, and subgroups and cliques may form around strong personalities or areas of agreement. To get through this stage, members must work to overcome obstacles, to accept individual differences, and to work through conflicting ideas on team tasks and goals. Teams can get bogged down in this stage. Failure to address conflicts may result in long-term problems.</a:t>
            </a:r>
            <a:endParaRPr lang="en-US" sz="2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685800"/>
            <a:ext cx="8458200" cy="5570756"/>
          </a:xfrm>
          <a:prstGeom prst="rect">
            <a:avLst/>
          </a:prstGeom>
        </p:spPr>
        <p:txBody>
          <a:bodyPr wrap="square">
            <a:spAutoFit/>
          </a:bodyPr>
          <a:lstStyle/>
          <a:p>
            <a:r>
              <a:rPr lang="en-US" sz="4800" b="1" dirty="0" err="1" smtClean="0"/>
              <a:t>Norming</a:t>
            </a:r>
            <a:r>
              <a:rPr lang="en-US" sz="4800" b="1" dirty="0" smtClean="0"/>
              <a:t> stage</a:t>
            </a:r>
          </a:p>
          <a:p>
            <a:endParaRPr lang="en-US" sz="2800" b="1" dirty="0" smtClean="0"/>
          </a:p>
          <a:p>
            <a:r>
              <a:rPr lang="en-US" sz="2800" dirty="0" smtClean="0"/>
              <a:t>If teams get through the storming stage, conflict is resolved and some degree of unity emerges. In the </a:t>
            </a:r>
            <a:r>
              <a:rPr lang="en-US" sz="2800" dirty="0" err="1" smtClean="0"/>
              <a:t>norming</a:t>
            </a:r>
            <a:r>
              <a:rPr lang="en-US" sz="2800" dirty="0" smtClean="0"/>
              <a:t> stage, consensus develops around who the leader or leaders are, and individual member’s roles. Interpersonal differences begin to be resolved, and a sense of cohesion and unity emerges. Team performance increases during this stage as members learn to cooperate and begin to focus on team goals. However, the harmony is precarious, and if disagreements re-emerge the team can slide back into storming.</a:t>
            </a:r>
            <a:endParaRPr 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81000"/>
            <a:ext cx="8229600" cy="6247864"/>
          </a:xfrm>
          <a:prstGeom prst="rect">
            <a:avLst/>
          </a:prstGeom>
        </p:spPr>
        <p:txBody>
          <a:bodyPr wrap="square">
            <a:spAutoFit/>
          </a:bodyPr>
          <a:lstStyle/>
          <a:p>
            <a:r>
              <a:rPr lang="en-US" sz="4800" b="1" dirty="0" smtClean="0"/>
              <a:t>Performing stage</a:t>
            </a:r>
          </a:p>
          <a:p>
            <a:endParaRPr lang="en-US" sz="3200" b="1" dirty="0" smtClean="0"/>
          </a:p>
          <a:p>
            <a:r>
              <a:rPr lang="en-US" sz="3200" dirty="0" smtClean="0"/>
              <a:t>In the performing stage, consensus and cooperation have been well-established and the team is mature, organized, and well-functioning. There is a clear and stable structure, and members are committed to the team’s mission. Problems and conflicts still emerge, but they are dealt with constructively. (We will discuss the role of conflict and conflict resolution in the next section). The team is focused on problem solving and meeting team goals.</a:t>
            </a:r>
            <a:endParaRPr lang="en-US" sz="3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0"/>
            <a:ext cx="8534400" cy="6247864"/>
          </a:xfrm>
          <a:prstGeom prst="rect">
            <a:avLst/>
          </a:prstGeom>
        </p:spPr>
        <p:txBody>
          <a:bodyPr wrap="square">
            <a:spAutoFit/>
          </a:bodyPr>
          <a:lstStyle/>
          <a:p>
            <a:r>
              <a:rPr lang="en-US" sz="3600" b="1" dirty="0" smtClean="0"/>
              <a:t>Adjourning stage</a:t>
            </a:r>
          </a:p>
          <a:p>
            <a:endParaRPr lang="en-US" sz="2800" b="1" dirty="0" smtClean="0"/>
          </a:p>
          <a:p>
            <a:r>
              <a:rPr lang="en-US" sz="2800" dirty="0" smtClean="0"/>
              <a:t>In the adjourning stage, most of the team’s goals have been accomplished. The emphasis is on wrapping up final tasks and documenting the effort and results. As the work load is diminished, individual members may be reassigned to other teams, and the team disbands. There may be regret as the team ends, so a ceremonial acknowledgement of the work and success of the team can be helpful. If the team is a standing committee with ongoing responsibility, members may be replaced by new people and the team can go back to a forming or storming stage and repeat the development process.</a:t>
            </a:r>
          </a:p>
          <a:p>
            <a:r>
              <a:rPr lang="en-US" sz="2800" b="1" dirty="0" smtClean="0"/>
              <a:t>Team Norms and Cohesiveness</a:t>
            </a:r>
            <a:endParaRPr lang="en-US" sz="2800"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1066800"/>
            <a:ext cx="8001000" cy="4401205"/>
          </a:xfrm>
          <a:prstGeom prst="rect">
            <a:avLst/>
          </a:prstGeom>
        </p:spPr>
        <p:txBody>
          <a:bodyPr wrap="square">
            <a:spAutoFit/>
          </a:bodyPr>
          <a:lstStyle/>
          <a:p>
            <a:pPr algn="ctr"/>
            <a:r>
              <a:rPr lang="en-US" sz="2400" b="1" dirty="0" smtClean="0"/>
              <a:t>The Three Types of </a:t>
            </a:r>
            <a:r>
              <a:rPr lang="en-US" sz="2400" b="1" dirty="0" smtClean="0"/>
              <a:t>Teams</a:t>
            </a:r>
          </a:p>
          <a:p>
            <a:endParaRPr lang="en-US" sz="2400" b="1" dirty="0" smtClean="0"/>
          </a:p>
          <a:p>
            <a:r>
              <a:rPr lang="en-US" sz="2400" dirty="0" smtClean="0"/>
              <a:t>Many of today’s team concepts gained popularity in </a:t>
            </a:r>
            <a:r>
              <a:rPr lang="en-US" sz="2400" b="1" dirty="0" smtClean="0"/>
              <a:t>the United States during the 1970s</a:t>
            </a:r>
            <a:r>
              <a:rPr lang="en-US" sz="2400" dirty="0" smtClean="0"/>
              <a:t> through the use of quality circles or </a:t>
            </a:r>
            <a:r>
              <a:rPr lang="en-US" sz="2400" u="sng" dirty="0" smtClean="0">
                <a:hlinkClick r:id="rId2"/>
              </a:rPr>
              <a:t>employee involvement</a:t>
            </a:r>
            <a:r>
              <a:rPr lang="en-US" sz="2400" dirty="0" smtClean="0"/>
              <a:t> initiatives. </a:t>
            </a:r>
            <a:endParaRPr lang="en-US" sz="2400" dirty="0" smtClean="0"/>
          </a:p>
          <a:p>
            <a:endParaRPr lang="en-US" sz="2400" dirty="0" smtClean="0"/>
          </a:p>
          <a:p>
            <a:r>
              <a:rPr lang="en-US" sz="2400" dirty="0" smtClean="0"/>
              <a:t>Team designs have since evolved into a broader concept that includes many types of teams formed for different purposes</a:t>
            </a:r>
            <a:r>
              <a:rPr lang="en-US" sz="2400" dirty="0" smtClean="0"/>
              <a:t>.</a:t>
            </a:r>
          </a:p>
          <a:p>
            <a:endParaRPr lang="en-US" sz="2400" dirty="0" smtClean="0"/>
          </a:p>
          <a:p>
            <a:r>
              <a:rPr lang="en-US" sz="3200" b="1" dirty="0" smtClean="0"/>
              <a:t>Three primary types of teams are typically used within the business environment:</a:t>
            </a:r>
            <a:endParaRPr lang="en-US" sz="3200" b="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990600"/>
            <a:ext cx="8534400" cy="4708981"/>
          </a:xfrm>
          <a:prstGeom prst="rect">
            <a:avLst/>
          </a:prstGeom>
        </p:spPr>
        <p:txBody>
          <a:bodyPr wrap="square">
            <a:spAutoFit/>
          </a:bodyPr>
          <a:lstStyle/>
          <a:p>
            <a:r>
              <a:rPr lang="en-US" sz="4400" b="1" u="sng" dirty="0" smtClean="0"/>
              <a:t>1. Process </a:t>
            </a:r>
            <a:r>
              <a:rPr lang="en-US" sz="4400" b="1" u="sng" dirty="0" smtClean="0"/>
              <a:t>Improvement </a:t>
            </a:r>
            <a:r>
              <a:rPr lang="en-US" sz="4400" b="1" u="sng" dirty="0" smtClean="0"/>
              <a:t>Teams</a:t>
            </a:r>
          </a:p>
          <a:p>
            <a:pPr algn="ctr"/>
            <a:endParaRPr lang="en-US" sz="3200" b="1" u="sng" dirty="0" smtClean="0"/>
          </a:p>
          <a:p>
            <a:r>
              <a:rPr lang="en-US" sz="3200" dirty="0" smtClean="0"/>
              <a:t>Process improvement teams are </a:t>
            </a:r>
            <a:r>
              <a:rPr lang="en-US" sz="3200" b="1" dirty="0" smtClean="0"/>
              <a:t>project teams </a:t>
            </a:r>
            <a:r>
              <a:rPr lang="en-US" sz="3200" dirty="0" smtClean="0"/>
              <a:t>that focus on </a:t>
            </a:r>
            <a:r>
              <a:rPr lang="en-US" sz="3200" b="1" dirty="0" smtClean="0"/>
              <a:t>improving or developing </a:t>
            </a:r>
            <a:r>
              <a:rPr lang="en-US" sz="3200" dirty="0" smtClean="0"/>
              <a:t>specific business </a:t>
            </a:r>
            <a:r>
              <a:rPr lang="en-US" sz="3200" b="1" dirty="0" smtClean="0"/>
              <a:t>processes</a:t>
            </a:r>
            <a:r>
              <a:rPr lang="en-US" sz="3200" b="1" dirty="0" smtClean="0"/>
              <a:t>.</a:t>
            </a:r>
          </a:p>
          <a:p>
            <a:endParaRPr lang="en-US" sz="3200" dirty="0" smtClean="0"/>
          </a:p>
          <a:p>
            <a:r>
              <a:rPr lang="en-US" sz="3200" dirty="0" smtClean="0"/>
              <a:t>These </a:t>
            </a:r>
            <a:r>
              <a:rPr lang="en-US" sz="3200" dirty="0" smtClean="0"/>
              <a:t>teams </a:t>
            </a:r>
            <a:r>
              <a:rPr lang="en-US" sz="3200" b="1" dirty="0" smtClean="0"/>
              <a:t>come together </a:t>
            </a:r>
            <a:r>
              <a:rPr lang="en-US" sz="3200" dirty="0" smtClean="0"/>
              <a:t>to achieve a </a:t>
            </a:r>
            <a:r>
              <a:rPr lang="en-US" sz="3200" b="1" dirty="0" smtClean="0"/>
              <a:t>specific goal,</a:t>
            </a:r>
            <a:r>
              <a:rPr lang="en-US" sz="3200" dirty="0" smtClean="0"/>
              <a:t> are </a:t>
            </a:r>
            <a:r>
              <a:rPr lang="en-US" sz="3200" b="1" dirty="0" smtClean="0"/>
              <a:t>guided by </a:t>
            </a:r>
            <a:r>
              <a:rPr lang="en-US" sz="3200" dirty="0" smtClean="0"/>
              <a:t>a well-defined </a:t>
            </a:r>
            <a:r>
              <a:rPr lang="en-US" sz="3200" b="1" dirty="0" smtClean="0"/>
              <a:t>project plan</a:t>
            </a:r>
            <a:r>
              <a:rPr lang="en-US" sz="3200" dirty="0" smtClean="0"/>
              <a:t>, and have a </a:t>
            </a:r>
            <a:r>
              <a:rPr lang="en-US" sz="3200" b="1" dirty="0" smtClean="0"/>
              <a:t>negotiated beginning and end</a:t>
            </a:r>
            <a:r>
              <a:rPr lang="en-US" sz="3200" dirty="0" smtClean="0"/>
              <a:t>.</a:t>
            </a:r>
            <a:endParaRPr lang="en-US" sz="3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457200"/>
            <a:ext cx="8610600" cy="5940088"/>
          </a:xfrm>
          <a:prstGeom prst="rect">
            <a:avLst/>
          </a:prstGeom>
        </p:spPr>
        <p:txBody>
          <a:bodyPr wrap="square">
            <a:spAutoFit/>
          </a:bodyPr>
          <a:lstStyle/>
          <a:p>
            <a:r>
              <a:rPr lang="en-US" sz="4400" b="1" u="sng" dirty="0" smtClean="0"/>
              <a:t>2. Work </a:t>
            </a:r>
            <a:r>
              <a:rPr lang="en-US" sz="4400" b="1" u="sng" dirty="0" smtClean="0"/>
              <a:t>Groups or Natural </a:t>
            </a:r>
            <a:r>
              <a:rPr lang="en-US" sz="4400" b="1" u="sng" dirty="0" smtClean="0"/>
              <a:t>Teams</a:t>
            </a:r>
          </a:p>
          <a:p>
            <a:endParaRPr lang="en-US" sz="2800" b="1" dirty="0" smtClean="0"/>
          </a:p>
          <a:p>
            <a:r>
              <a:rPr lang="en-US" sz="2800" dirty="0" smtClean="0"/>
              <a:t>Work groups, </a:t>
            </a:r>
            <a:r>
              <a:rPr lang="en-US" sz="2800" b="1" dirty="0" smtClean="0"/>
              <a:t>sometimes</a:t>
            </a:r>
            <a:r>
              <a:rPr lang="en-US" sz="2800" dirty="0" smtClean="0"/>
              <a:t> called </a:t>
            </a:r>
            <a:r>
              <a:rPr lang="en-US" sz="2800" b="1" dirty="0" smtClean="0"/>
              <a:t>"natural teams," </a:t>
            </a:r>
            <a:r>
              <a:rPr lang="en-US" sz="2800" dirty="0" smtClean="0"/>
              <a:t>have </a:t>
            </a:r>
            <a:r>
              <a:rPr lang="en-US" sz="2800" b="1" dirty="0" smtClean="0"/>
              <a:t>responsibility</a:t>
            </a:r>
            <a:r>
              <a:rPr lang="en-US" sz="2800" dirty="0" smtClean="0"/>
              <a:t> for a </a:t>
            </a:r>
            <a:r>
              <a:rPr lang="en-US" sz="2800" b="1" dirty="0" smtClean="0"/>
              <a:t>particular process </a:t>
            </a:r>
            <a:r>
              <a:rPr lang="en-US" sz="2800" dirty="0" smtClean="0"/>
              <a:t>(e.g., a department, a product line, or a stage of a business process) and work together in a </a:t>
            </a:r>
            <a:r>
              <a:rPr lang="en-US" sz="2800" b="1" dirty="0" smtClean="0"/>
              <a:t>participative environment</a:t>
            </a:r>
            <a:r>
              <a:rPr lang="en-US" sz="2800" dirty="0" smtClean="0"/>
              <a:t>. </a:t>
            </a:r>
            <a:endParaRPr lang="en-US" sz="2800" dirty="0" smtClean="0"/>
          </a:p>
          <a:p>
            <a:endParaRPr lang="en-US" sz="2800" dirty="0" smtClean="0"/>
          </a:p>
          <a:p>
            <a:r>
              <a:rPr lang="en-US" sz="2800" dirty="0" smtClean="0"/>
              <a:t>The </a:t>
            </a:r>
            <a:r>
              <a:rPr lang="en-US" sz="2800" dirty="0" smtClean="0"/>
              <a:t>degree of authority and autonomy of the team </a:t>
            </a:r>
            <a:r>
              <a:rPr lang="en-US" sz="2800" b="1" dirty="0" smtClean="0"/>
              <a:t>can range</a:t>
            </a:r>
            <a:r>
              <a:rPr lang="en-US" sz="2800" dirty="0" smtClean="0"/>
              <a:t> from relatively </a:t>
            </a:r>
            <a:r>
              <a:rPr lang="en-US" sz="2800" b="1" dirty="0" smtClean="0"/>
              <a:t>limited to full self-management</a:t>
            </a:r>
            <a:r>
              <a:rPr lang="en-US" sz="2800" dirty="0" smtClean="0"/>
              <a:t>. </a:t>
            </a:r>
            <a:endParaRPr lang="en-US" sz="2800" dirty="0" smtClean="0"/>
          </a:p>
          <a:p>
            <a:endParaRPr lang="en-US" sz="2800" dirty="0" smtClean="0"/>
          </a:p>
          <a:p>
            <a:r>
              <a:rPr lang="en-US" sz="2800" dirty="0" smtClean="0"/>
              <a:t>The </a:t>
            </a:r>
            <a:r>
              <a:rPr lang="en-US" sz="2800" dirty="0" smtClean="0"/>
              <a:t>participative approach is based on the </a:t>
            </a:r>
            <a:r>
              <a:rPr lang="en-US" sz="2800" b="1" dirty="0" smtClean="0"/>
              <a:t>belief</a:t>
            </a:r>
            <a:r>
              <a:rPr lang="en-US" sz="2800" dirty="0" smtClean="0"/>
              <a:t> that </a:t>
            </a:r>
            <a:r>
              <a:rPr lang="en-US" sz="2800" b="1" dirty="0" smtClean="0"/>
              <a:t>employees</a:t>
            </a:r>
            <a:r>
              <a:rPr lang="en-US" sz="2800" dirty="0" smtClean="0"/>
              <a:t> will be </a:t>
            </a:r>
            <a:r>
              <a:rPr lang="en-US" sz="2800" b="1" dirty="0" smtClean="0"/>
              <a:t>more productive </a:t>
            </a:r>
            <a:r>
              <a:rPr lang="en-US" sz="2800" dirty="0" smtClean="0"/>
              <a:t>if they have a </a:t>
            </a:r>
            <a:r>
              <a:rPr lang="en-US" sz="2800" b="1" dirty="0" smtClean="0"/>
              <a:t>higher level of responsibility for their work.</a:t>
            </a:r>
            <a:endParaRPr lang="en-US" sz="2800" b="1"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800"/>
            <a:ext cx="8686800" cy="5786199"/>
          </a:xfrm>
          <a:prstGeom prst="rect">
            <a:avLst/>
          </a:prstGeom>
        </p:spPr>
        <p:txBody>
          <a:bodyPr wrap="square">
            <a:spAutoFit/>
          </a:bodyPr>
          <a:lstStyle/>
          <a:p>
            <a:r>
              <a:rPr lang="en-US" sz="5400" b="1" dirty="0" smtClean="0"/>
              <a:t>3. Self-Managed Teams</a:t>
            </a:r>
          </a:p>
          <a:p>
            <a:endParaRPr lang="en-US" sz="3200" b="1" dirty="0" smtClean="0"/>
          </a:p>
          <a:p>
            <a:r>
              <a:rPr lang="en-US" sz="2800" b="1" dirty="0" smtClean="0"/>
              <a:t>Self-managed</a:t>
            </a:r>
            <a:r>
              <a:rPr lang="en-US" sz="2800" dirty="0" smtClean="0"/>
              <a:t> teams </a:t>
            </a:r>
            <a:r>
              <a:rPr lang="en-US" sz="2800" b="1" dirty="0" smtClean="0"/>
              <a:t>directly manage </a:t>
            </a:r>
            <a:r>
              <a:rPr lang="en-US" sz="2800" dirty="0" smtClean="0"/>
              <a:t>the d</a:t>
            </a:r>
            <a:r>
              <a:rPr lang="en-US" sz="2800" b="1" dirty="0" smtClean="0"/>
              <a:t>ay-to-day operation</a:t>
            </a:r>
            <a:r>
              <a:rPr lang="en-US" sz="2800" dirty="0" smtClean="0"/>
              <a:t> of their </a:t>
            </a:r>
            <a:r>
              <a:rPr lang="en-US" sz="2800" b="1" dirty="0" smtClean="0"/>
              <a:t>particular process or department</a:t>
            </a:r>
            <a:r>
              <a:rPr lang="en-US" sz="2800" dirty="0" smtClean="0"/>
              <a:t>. </a:t>
            </a:r>
            <a:endParaRPr lang="en-US" sz="2800" dirty="0" smtClean="0"/>
          </a:p>
          <a:p>
            <a:endParaRPr lang="en-US" sz="2800" dirty="0" smtClean="0"/>
          </a:p>
          <a:p>
            <a:r>
              <a:rPr lang="en-US" sz="2800" dirty="0" smtClean="0"/>
              <a:t>They </a:t>
            </a:r>
            <a:r>
              <a:rPr lang="en-US" sz="2800" dirty="0" smtClean="0"/>
              <a:t>are </a:t>
            </a:r>
            <a:r>
              <a:rPr lang="en-US" sz="2800" b="1" dirty="0" smtClean="0"/>
              <a:t>authorized </a:t>
            </a:r>
            <a:r>
              <a:rPr lang="en-US" sz="2800" dirty="0" smtClean="0"/>
              <a:t>to </a:t>
            </a:r>
            <a:r>
              <a:rPr lang="en-US" sz="2800" b="1" dirty="0" smtClean="0"/>
              <a:t>make decisions </a:t>
            </a:r>
            <a:r>
              <a:rPr lang="en-US" sz="2800" dirty="0" smtClean="0"/>
              <a:t>on a wide range of issues, such as </a:t>
            </a:r>
            <a:r>
              <a:rPr lang="en-US" sz="2800" u="sng" dirty="0" smtClean="0">
                <a:solidFill>
                  <a:srgbClr val="0070C0"/>
                </a:solidFill>
                <a:hlinkClick r:id="rId2"/>
              </a:rPr>
              <a:t>safety</a:t>
            </a:r>
            <a:r>
              <a:rPr lang="en-US" sz="2800" dirty="0" smtClean="0">
                <a:solidFill>
                  <a:srgbClr val="0070C0"/>
                </a:solidFill>
              </a:rPr>
              <a:t>,</a:t>
            </a:r>
            <a:r>
              <a:rPr lang="en-US" sz="2800" dirty="0" smtClean="0"/>
              <a:t> </a:t>
            </a:r>
            <a:r>
              <a:rPr lang="en-US" sz="2800" b="1" dirty="0" smtClean="0">
                <a:solidFill>
                  <a:srgbClr val="0070C0"/>
                </a:solidFill>
              </a:rPr>
              <a:t>quality, maintenance, scheduling, and personnel. </a:t>
            </a:r>
            <a:endParaRPr lang="en-US" sz="2800" b="1" dirty="0" smtClean="0">
              <a:solidFill>
                <a:srgbClr val="0070C0"/>
              </a:solidFill>
            </a:endParaRPr>
          </a:p>
          <a:p>
            <a:endParaRPr lang="en-US" sz="2800" dirty="0" smtClean="0"/>
          </a:p>
          <a:p>
            <a:r>
              <a:rPr lang="en-US" sz="2800" dirty="0" smtClean="0"/>
              <a:t>Their </a:t>
            </a:r>
            <a:r>
              <a:rPr lang="en-US" sz="2800" b="1" dirty="0" smtClean="0"/>
              <a:t>responsibilities</a:t>
            </a:r>
            <a:r>
              <a:rPr lang="en-US" sz="2800" dirty="0" smtClean="0"/>
              <a:t> also include processes traditionally </a:t>
            </a:r>
            <a:r>
              <a:rPr lang="en-US" sz="2800" b="1" dirty="0" smtClean="0"/>
              <a:t>held by managers</a:t>
            </a:r>
            <a:r>
              <a:rPr lang="en-US" sz="2800" dirty="0" smtClean="0"/>
              <a:t>, such as </a:t>
            </a:r>
            <a:r>
              <a:rPr lang="en-US" sz="2800" b="1" dirty="0" smtClean="0"/>
              <a:t>goal-setting</a:t>
            </a:r>
            <a:r>
              <a:rPr lang="en-US" sz="2800" dirty="0" smtClean="0"/>
              <a:t>, </a:t>
            </a:r>
            <a:r>
              <a:rPr lang="en-US" sz="2800" b="1" dirty="0" smtClean="0"/>
              <a:t>allocation</a:t>
            </a:r>
            <a:r>
              <a:rPr lang="en-US" sz="2800" dirty="0" smtClean="0"/>
              <a:t> of </a:t>
            </a:r>
            <a:r>
              <a:rPr lang="en-US" sz="2800" b="1" dirty="0" smtClean="0"/>
              <a:t>assignments</a:t>
            </a:r>
            <a:r>
              <a:rPr lang="en-US" sz="2800" dirty="0" smtClean="0"/>
              <a:t>, and </a:t>
            </a:r>
            <a:r>
              <a:rPr lang="en-US" sz="2800" b="1" dirty="0" smtClean="0"/>
              <a:t>conflict </a:t>
            </a:r>
            <a:r>
              <a:rPr lang="en-US" sz="3200" b="1" dirty="0" smtClean="0"/>
              <a:t>resolution</a:t>
            </a:r>
            <a:r>
              <a:rPr lang="en-US" sz="3200" dirty="0" smtClean="0"/>
              <a:t>.</a:t>
            </a:r>
            <a:endParaRPr lang="en-US" sz="3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457200"/>
            <a:ext cx="8610600" cy="5816977"/>
          </a:xfrm>
          <a:prstGeom prst="rect">
            <a:avLst/>
          </a:prstGeom>
        </p:spPr>
        <p:txBody>
          <a:bodyPr wrap="square">
            <a:spAutoFit/>
          </a:bodyPr>
          <a:lstStyle/>
          <a:p>
            <a:r>
              <a:rPr lang="en-US" sz="4400" b="1" dirty="0" smtClean="0"/>
              <a:t>The Value &amp; Benefits of </a:t>
            </a:r>
            <a:r>
              <a:rPr lang="en-US" sz="4400" b="1" dirty="0" smtClean="0"/>
              <a:t>Teams</a:t>
            </a:r>
          </a:p>
          <a:p>
            <a:r>
              <a:rPr lang="en-US" sz="2400" b="1" u="sng" dirty="0" smtClean="0"/>
              <a:t>Team </a:t>
            </a:r>
            <a:r>
              <a:rPr lang="en-US" sz="2400" b="1" u="sng" dirty="0" smtClean="0"/>
              <a:t>processes offer the following benefits to the organization</a:t>
            </a:r>
            <a:r>
              <a:rPr lang="en-US" sz="2400" b="1" dirty="0" smtClean="0"/>
              <a:t>:</a:t>
            </a:r>
          </a:p>
          <a:p>
            <a:pPr lvl="0"/>
            <a:endParaRPr lang="en-US" sz="2400" b="1" dirty="0" smtClean="0"/>
          </a:p>
          <a:p>
            <a:pPr marL="914400" lvl="1" indent="-457200">
              <a:buFont typeface="+mj-lt"/>
              <a:buAutoNum type="arabicPeriod"/>
            </a:pPr>
            <a:r>
              <a:rPr lang="en-US" sz="2800" dirty="0" smtClean="0"/>
              <a:t>Synergistic </a:t>
            </a:r>
            <a:r>
              <a:rPr lang="en-US" sz="2800" dirty="0" smtClean="0"/>
              <a:t>process design or </a:t>
            </a:r>
            <a:r>
              <a:rPr lang="en-US" sz="2800" u="sng" dirty="0" smtClean="0">
                <a:hlinkClick r:id="rId2"/>
              </a:rPr>
              <a:t>problem solving</a:t>
            </a:r>
            <a:endParaRPr lang="en-US" sz="2800" dirty="0" smtClean="0"/>
          </a:p>
          <a:p>
            <a:pPr marL="914400" lvl="1" indent="-457200">
              <a:buFont typeface="+mj-lt"/>
              <a:buAutoNum type="arabicPeriod"/>
            </a:pPr>
            <a:r>
              <a:rPr lang="en-US" sz="2800" dirty="0" smtClean="0"/>
              <a:t>Objective analysis of problems or opportunities</a:t>
            </a:r>
          </a:p>
          <a:p>
            <a:pPr marL="914400" lvl="1" indent="-457200">
              <a:buFont typeface="+mj-lt"/>
              <a:buAutoNum type="arabicPeriod"/>
            </a:pPr>
            <a:r>
              <a:rPr lang="en-US" sz="2800" dirty="0" smtClean="0"/>
              <a:t>Promotion of cross-functional understanding</a:t>
            </a:r>
          </a:p>
          <a:p>
            <a:pPr marL="914400" lvl="1" indent="-457200">
              <a:buFont typeface="+mj-lt"/>
              <a:buAutoNum type="arabicPeriod"/>
            </a:pPr>
            <a:r>
              <a:rPr lang="en-US" sz="2800" dirty="0" smtClean="0"/>
              <a:t>Improved quality and productivity</a:t>
            </a:r>
          </a:p>
          <a:p>
            <a:pPr marL="914400" lvl="1" indent="-457200">
              <a:buFont typeface="+mj-lt"/>
              <a:buAutoNum type="arabicPeriod"/>
            </a:pPr>
            <a:r>
              <a:rPr lang="en-US" sz="2800" dirty="0" smtClean="0"/>
              <a:t>Greater </a:t>
            </a:r>
            <a:r>
              <a:rPr lang="en-US" sz="2800" u="sng" dirty="0" smtClean="0">
                <a:hlinkClick r:id="rId3"/>
              </a:rPr>
              <a:t>innovation</a:t>
            </a:r>
            <a:endParaRPr lang="en-US" sz="2800" dirty="0" smtClean="0"/>
          </a:p>
          <a:p>
            <a:pPr marL="914400" lvl="1" indent="-457200">
              <a:buFont typeface="+mj-lt"/>
              <a:buAutoNum type="arabicPeriod"/>
            </a:pPr>
            <a:r>
              <a:rPr lang="en-US" sz="2800" dirty="0" smtClean="0"/>
              <a:t>Reduced operating costs</a:t>
            </a:r>
          </a:p>
          <a:p>
            <a:pPr marL="914400" lvl="1" indent="-457200">
              <a:buFont typeface="+mj-lt"/>
              <a:buAutoNum type="arabicPeriod"/>
            </a:pPr>
            <a:r>
              <a:rPr lang="en-US" sz="2800" dirty="0" smtClean="0"/>
              <a:t>Increased commitment to organizational mission</a:t>
            </a:r>
          </a:p>
          <a:p>
            <a:pPr marL="914400" lvl="1" indent="-457200">
              <a:buFont typeface="+mj-lt"/>
              <a:buAutoNum type="arabicPeriod"/>
            </a:pPr>
            <a:r>
              <a:rPr lang="en-US" sz="2800" dirty="0" smtClean="0"/>
              <a:t>More flexible response to change</a:t>
            </a:r>
          </a:p>
          <a:p>
            <a:pPr marL="914400" lvl="1" indent="-457200">
              <a:buFont typeface="+mj-lt"/>
              <a:buAutoNum type="arabicPeriod"/>
            </a:pPr>
            <a:r>
              <a:rPr lang="en-US" sz="2800" dirty="0" smtClean="0"/>
              <a:t>Increased ownership and stewardship</a:t>
            </a:r>
          </a:p>
          <a:p>
            <a:pPr marL="914400" lvl="1" indent="-457200">
              <a:buFont typeface="+mj-lt"/>
              <a:buAutoNum type="arabicPeriod"/>
            </a:pPr>
            <a:r>
              <a:rPr lang="en-US" sz="2800" dirty="0" smtClean="0"/>
              <a:t>Reduced turnover and absenteeism</a:t>
            </a:r>
            <a:endParaRPr lang="en-US" sz="2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81000"/>
            <a:ext cx="8534400" cy="5324535"/>
          </a:xfrm>
          <a:prstGeom prst="rect">
            <a:avLst/>
          </a:prstGeom>
        </p:spPr>
        <p:txBody>
          <a:bodyPr wrap="square">
            <a:spAutoFit/>
          </a:bodyPr>
          <a:lstStyle/>
          <a:p>
            <a:r>
              <a:rPr lang="en-US" sz="4400" dirty="0" smtClean="0"/>
              <a:t>Individuals can gain the following benefits from teams</a:t>
            </a:r>
            <a:r>
              <a:rPr lang="en-US" sz="4400" dirty="0" smtClean="0"/>
              <a:t>:</a:t>
            </a:r>
          </a:p>
          <a:p>
            <a:endParaRPr lang="en-US" sz="2800" dirty="0" smtClean="0"/>
          </a:p>
          <a:p>
            <a:pPr marL="971550" lvl="1" indent="-514350">
              <a:buFont typeface="+mj-lt"/>
              <a:buAutoNum type="arabicPeriod"/>
            </a:pPr>
            <a:r>
              <a:rPr lang="en-US" sz="2800" dirty="0" smtClean="0"/>
              <a:t>Enhanced problem-solving skills</a:t>
            </a:r>
          </a:p>
          <a:p>
            <a:pPr marL="971550" lvl="1" indent="-514350">
              <a:buFont typeface="+mj-lt"/>
              <a:buAutoNum type="arabicPeriod"/>
            </a:pPr>
            <a:r>
              <a:rPr lang="en-US" sz="2800" dirty="0" smtClean="0"/>
              <a:t>Increased knowledge of interpersonal dynamics</a:t>
            </a:r>
          </a:p>
          <a:p>
            <a:pPr marL="971550" lvl="1" indent="-514350">
              <a:buFont typeface="+mj-lt"/>
              <a:buAutoNum type="arabicPeriod"/>
            </a:pPr>
            <a:r>
              <a:rPr lang="en-US" sz="2800" dirty="0" smtClean="0"/>
              <a:t>Broader knowledge of business processes</a:t>
            </a:r>
          </a:p>
          <a:p>
            <a:pPr marL="971550" lvl="1" indent="-514350">
              <a:buFont typeface="+mj-lt"/>
              <a:buAutoNum type="arabicPeriod"/>
            </a:pPr>
            <a:r>
              <a:rPr lang="en-US" sz="2800" dirty="0" smtClean="0"/>
              <a:t>New skills for future </a:t>
            </a:r>
            <a:r>
              <a:rPr lang="en-US" sz="2800" u="sng" dirty="0" smtClean="0">
                <a:hlinkClick r:id="rId2"/>
              </a:rPr>
              <a:t>leadership roles</a:t>
            </a:r>
            <a:endParaRPr lang="en-US" sz="2800" dirty="0" smtClean="0"/>
          </a:p>
          <a:p>
            <a:pPr marL="971550" lvl="1" indent="-514350">
              <a:buFont typeface="+mj-lt"/>
              <a:buAutoNum type="arabicPeriod"/>
            </a:pPr>
            <a:r>
              <a:rPr lang="en-US" sz="2800" dirty="0" smtClean="0"/>
              <a:t>Increased quality of work life</a:t>
            </a:r>
          </a:p>
          <a:p>
            <a:pPr marL="971550" lvl="1" indent="-514350">
              <a:buFont typeface="+mj-lt"/>
              <a:buAutoNum type="arabicPeriod"/>
            </a:pPr>
            <a:r>
              <a:rPr lang="en-US" sz="2800" dirty="0" smtClean="0"/>
              <a:t>Feelings of satisfaction and commitment</a:t>
            </a:r>
          </a:p>
          <a:p>
            <a:pPr marL="971550" lvl="1" indent="-514350">
              <a:buFont typeface="+mj-lt"/>
              <a:buAutoNum type="arabicPeriod"/>
            </a:pPr>
            <a:r>
              <a:rPr lang="en-US" sz="2800" dirty="0" smtClean="0"/>
              <a:t>A sense of being part of something greater than what one could accomplish alone </a:t>
            </a:r>
            <a:endParaRPr lang="en-US" sz="2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63915"/>
            <a:ext cx="8686800" cy="6001643"/>
          </a:xfrm>
          <a:prstGeom prst="rect">
            <a:avLst/>
          </a:prstGeom>
        </p:spPr>
        <p:txBody>
          <a:bodyPr wrap="square">
            <a:spAutoFit/>
          </a:bodyPr>
          <a:lstStyle/>
          <a:p>
            <a:r>
              <a:rPr lang="en-US" sz="4000" dirty="0" smtClean="0"/>
              <a:t>Why </a:t>
            </a:r>
            <a:r>
              <a:rPr lang="en-US" sz="4000" dirty="0" smtClean="0"/>
              <a:t>teams often fail </a:t>
            </a:r>
            <a:r>
              <a:rPr lang="en-US" sz="3200" dirty="0" smtClean="0"/>
              <a:t>to reach their full </a:t>
            </a:r>
            <a:r>
              <a:rPr lang="en-US" sz="3200" dirty="0" smtClean="0"/>
              <a:t>potential:</a:t>
            </a:r>
            <a:endParaRPr lang="en-US" sz="3200" dirty="0" smtClean="0"/>
          </a:p>
          <a:p>
            <a:pPr marL="800100" lvl="1" indent="-342900">
              <a:buFont typeface="+mj-lt"/>
              <a:buAutoNum type="arabicPeriod"/>
            </a:pPr>
            <a:r>
              <a:rPr lang="en-US" sz="2400" dirty="0" smtClean="0"/>
              <a:t>Failure to integrate </a:t>
            </a:r>
            <a:r>
              <a:rPr lang="en-US" sz="2400" b="1" dirty="0" smtClean="0"/>
              <a:t>cooperative work methods </a:t>
            </a:r>
            <a:r>
              <a:rPr lang="en-US" sz="2400" dirty="0" smtClean="0"/>
              <a:t>into the </a:t>
            </a:r>
            <a:r>
              <a:rPr lang="en-US" sz="2400" b="1" dirty="0" smtClean="0"/>
              <a:t>organizational culture</a:t>
            </a:r>
          </a:p>
          <a:p>
            <a:pPr marL="800100" lvl="1" indent="-342900">
              <a:buFont typeface="+mj-lt"/>
              <a:buAutoNum type="arabicPeriod"/>
            </a:pPr>
            <a:r>
              <a:rPr lang="en-US" sz="2400" dirty="0" smtClean="0"/>
              <a:t>Lack of organizational </a:t>
            </a:r>
            <a:r>
              <a:rPr lang="en-US" sz="2400" b="1" dirty="0" smtClean="0"/>
              <a:t>systems necessary to support </a:t>
            </a:r>
            <a:r>
              <a:rPr lang="en-US" sz="2400" dirty="0" smtClean="0"/>
              <a:t>the team process</a:t>
            </a:r>
          </a:p>
          <a:p>
            <a:pPr marL="800100" lvl="1" indent="-342900">
              <a:buFont typeface="+mj-lt"/>
              <a:buAutoNum type="arabicPeriod"/>
            </a:pPr>
            <a:r>
              <a:rPr lang="en-US" sz="2400" dirty="0" smtClean="0"/>
              <a:t>Minimal </a:t>
            </a:r>
            <a:r>
              <a:rPr lang="en-US" sz="2400" b="1" dirty="0" smtClean="0"/>
              <a:t>upfront planning </a:t>
            </a:r>
            <a:r>
              <a:rPr lang="en-US" sz="2400" dirty="0" smtClean="0"/>
              <a:t>of how the organization plans to </a:t>
            </a:r>
            <a:r>
              <a:rPr lang="en-US" sz="2400" b="1" dirty="0" smtClean="0"/>
              <a:t>utilize teams</a:t>
            </a:r>
          </a:p>
          <a:p>
            <a:pPr marL="800100" lvl="1" indent="-342900">
              <a:buFont typeface="+mj-lt"/>
              <a:buAutoNum type="arabicPeriod"/>
            </a:pPr>
            <a:r>
              <a:rPr lang="en-US" sz="2400" dirty="0" smtClean="0"/>
              <a:t>Failure to </a:t>
            </a:r>
            <a:r>
              <a:rPr lang="en-US" sz="2400" b="1" dirty="0" smtClean="0"/>
              <a:t>prepare managers </a:t>
            </a:r>
            <a:r>
              <a:rPr lang="en-US" sz="2400" dirty="0" smtClean="0"/>
              <a:t>for their changing roles</a:t>
            </a:r>
          </a:p>
          <a:p>
            <a:pPr marL="800100" lvl="1" indent="-342900">
              <a:buFont typeface="+mj-lt"/>
              <a:buAutoNum type="arabicPeriod"/>
            </a:pPr>
            <a:r>
              <a:rPr lang="en-US" sz="2400" dirty="0" smtClean="0"/>
              <a:t>Failure to </a:t>
            </a:r>
            <a:r>
              <a:rPr lang="en-US" sz="2400" b="1" dirty="0" smtClean="0"/>
              <a:t>prepare team members </a:t>
            </a:r>
            <a:r>
              <a:rPr lang="en-US" sz="2400" dirty="0" smtClean="0"/>
              <a:t>for their new roles</a:t>
            </a:r>
          </a:p>
          <a:p>
            <a:pPr marL="800100" lvl="1" indent="-342900">
              <a:buFont typeface="+mj-lt"/>
              <a:buAutoNum type="arabicPeriod"/>
            </a:pPr>
            <a:r>
              <a:rPr lang="en-US" sz="2400" dirty="0" smtClean="0"/>
              <a:t>Inappropriate </a:t>
            </a:r>
            <a:r>
              <a:rPr lang="en-US" sz="2400" b="1" dirty="0" smtClean="0"/>
              <a:t>reward and compensation </a:t>
            </a:r>
            <a:r>
              <a:rPr lang="en-US" sz="2400" dirty="0" smtClean="0"/>
              <a:t>systems</a:t>
            </a:r>
          </a:p>
          <a:p>
            <a:pPr marL="800100" lvl="1" indent="-342900">
              <a:buFont typeface="+mj-lt"/>
              <a:buAutoNum type="arabicPeriod"/>
            </a:pPr>
            <a:r>
              <a:rPr lang="en-US" sz="2400" dirty="0" smtClean="0"/>
              <a:t>Inadequate </a:t>
            </a:r>
            <a:r>
              <a:rPr lang="en-US" sz="2400" b="1" dirty="0" smtClean="0"/>
              <a:t>training</a:t>
            </a:r>
          </a:p>
          <a:p>
            <a:pPr marL="800100" lvl="1" indent="-342900">
              <a:buFont typeface="+mj-lt"/>
              <a:buAutoNum type="arabicPeriod"/>
            </a:pPr>
            <a:r>
              <a:rPr lang="en-US" sz="2400" b="1" dirty="0" smtClean="0"/>
              <a:t>Impatience of top management </a:t>
            </a:r>
            <a:r>
              <a:rPr lang="en-US" sz="2400" dirty="0" smtClean="0"/>
              <a:t>with the </a:t>
            </a:r>
            <a:r>
              <a:rPr lang="en-US" sz="2400" b="1" dirty="0" smtClean="0"/>
              <a:t>time needed </a:t>
            </a:r>
            <a:r>
              <a:rPr lang="en-US" sz="2400" dirty="0" smtClean="0"/>
              <a:t>for maturation</a:t>
            </a:r>
          </a:p>
          <a:p>
            <a:pPr marL="800100" lvl="1" indent="-342900">
              <a:buFont typeface="+mj-lt"/>
              <a:buAutoNum type="arabicPeriod"/>
            </a:pPr>
            <a:r>
              <a:rPr lang="en-US" sz="2400" dirty="0" smtClean="0"/>
              <a:t>Incomplete </a:t>
            </a:r>
            <a:r>
              <a:rPr lang="en-US" sz="2400" b="1" dirty="0" smtClean="0"/>
              <a:t>understanding</a:t>
            </a:r>
            <a:r>
              <a:rPr lang="en-US" sz="2400" dirty="0" smtClean="0"/>
              <a:t> of </a:t>
            </a:r>
            <a:r>
              <a:rPr lang="en-US" sz="2400" b="1" dirty="0" smtClean="0"/>
              <a:t>group dynamics</a:t>
            </a:r>
            <a:endParaRPr lang="en-US" sz="2400" b="1"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819400"/>
            <a:ext cx="8534400" cy="523220"/>
          </a:xfrm>
          <a:prstGeom prst="rect">
            <a:avLst/>
          </a:prstGeom>
        </p:spPr>
        <p:txBody>
          <a:bodyPr wrap="square">
            <a:spAutoFit/>
          </a:bodyPr>
          <a:lstStyle/>
          <a:p>
            <a:pPr algn="ctr"/>
            <a:r>
              <a:rPr lang="en-US" sz="2800" b="1" dirty="0" smtClean="0"/>
              <a:t>Thank You</a:t>
            </a:r>
            <a:endParaRPr lang="en-US" sz="2800" b="1"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262</TotalTime>
  <Words>1246</Words>
  <Application>Microsoft Office PowerPoint</Application>
  <PresentationFormat>On-screen Show (4:3)</PresentationFormat>
  <Paragraphs>124</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LEADERSHIP  &amp;  TEAM BUILDING</vt:lpstr>
      <vt:lpstr>Leadership</vt:lpstr>
      <vt:lpstr>Motivation</vt:lpstr>
      <vt:lpstr>Slide 4</vt:lpstr>
      <vt:lpstr>Leadership</vt:lpstr>
      <vt:lpstr>Top 10 Leadership Qualities</vt:lpstr>
      <vt:lpstr>Leadership qualities can all be learned.   We  highlights those skills you might already have, alongside some shortcomings that you can address on your way to successful leadership.</vt:lpstr>
      <vt:lpstr>Servant Leadership</vt:lpstr>
      <vt:lpstr>What is a Team? </vt:lpstr>
      <vt:lpstr>Team?</vt:lpstr>
      <vt:lpstr>Organization with many teams</vt:lpstr>
      <vt:lpstr>Stages of Team Development </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LEADERSHIP  &amp;  TEAM BUILDING</dc:title>
  <dc:creator>manojp</dc:creator>
  <cp:lastModifiedBy>manojp</cp:lastModifiedBy>
  <cp:revision>37</cp:revision>
  <dcterms:created xsi:type="dcterms:W3CDTF">2023-07-28T08:17:29Z</dcterms:created>
  <dcterms:modified xsi:type="dcterms:W3CDTF">2023-07-29T09:59:28Z</dcterms:modified>
</cp:coreProperties>
</file>